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278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804"/>
  </p:normalViewPr>
  <p:slideViewPr>
    <p:cSldViewPr snapToGrid="0" snapToObjects="1">
      <p:cViewPr varScale="1">
        <p:scale>
          <a:sx n="109" d="100"/>
          <a:sy n="109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23A3F-C8B8-964F-9C14-E087F44F46FE}" type="datetimeFigureOut">
              <a:rPr lang="en-US" smtClean="0"/>
              <a:t>10/20/19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84AA1-6CE7-C247-8307-04DAEEDE4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dbader.org</a:t>
            </a:r>
            <a:r>
              <a:rPr lang="en-US" dirty="0"/>
              <a:t>/blog/meaning-of-underscores-in-python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4AA1-6CE7-C247-8307-04DAEEDE40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9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4AA1-6CE7-C247-8307-04DAEEDE40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20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4AA1-6CE7-C247-8307-04DAEEDE40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8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84AA1-6CE7-C247-8307-04DAEEDE40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98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6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8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5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0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6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cipy.org/doc/scipy/reference/py-modindex.html" TargetMode="External"/><Relationship Id="rId7" Type="http://schemas.openxmlformats.org/officeDocument/2006/relationships/hyperlink" Target="https://scikit-learn.org/stable/index.html" TargetMode="External"/><Relationship Id="rId2" Type="http://schemas.openxmlformats.org/officeDocument/2006/relationships/hyperlink" Target="https://www.scipy.org/abou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smodels.org/stable/index.html" TargetMode="External"/><Relationship Id="rId5" Type="http://schemas.openxmlformats.org/officeDocument/2006/relationships/hyperlink" Target="https://docs.scipy.org/doc/scipy/reference/stats.html#module-scipy.stats" TargetMode="External"/><Relationship Id="rId4" Type="http://schemas.openxmlformats.org/officeDocument/2006/relationships/hyperlink" Target="https://docs.scipy.org/doc/scipy/reference/tutorial/stats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supervised-learning-with-scikit-learn" TargetMode="External"/><Relationship Id="rId2" Type="http://schemas.openxmlformats.org/officeDocument/2006/relationships/hyperlink" Target="https://www.datacamp.com/courses/introduction-to-linear-modeling-in-py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courses/exploratory-data-analysis-in-pyth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aborn.pydata.org/tutorial/regression.html#regression-tutoria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scipy.org/doc/scipy/reference/generated/scipy.stats.linregress.html#scipy.stats.linregres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7E04-5172-8647-A88A-487CDF783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GEOG-G489/589</a:t>
            </a:r>
            <a:br>
              <a:rPr lang="en-US" dirty="0"/>
            </a:br>
            <a:r>
              <a:rPr lang="en-US" dirty="0"/>
              <a:t>Python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B98CF-8EF7-F44A-9FBB-8383333AC8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5"/>
            <a:ext cx="7315200" cy="1105521"/>
          </a:xfrm>
        </p:spPr>
        <p:txBody>
          <a:bodyPr>
            <a:normAutofit/>
          </a:bodyPr>
          <a:lstStyle/>
          <a:p>
            <a:r>
              <a:rPr lang="en-US" dirty="0"/>
              <a:t>Instructor: Natasha </a:t>
            </a:r>
            <a:r>
              <a:rPr lang="en-US" dirty="0" err="1"/>
              <a:t>MacBean</a:t>
            </a:r>
            <a:endParaRPr lang="en-US" dirty="0"/>
          </a:p>
          <a:p>
            <a:r>
              <a:rPr lang="en-US" dirty="0"/>
              <a:t>Statistical Analyses</a:t>
            </a:r>
          </a:p>
        </p:txBody>
      </p:sp>
    </p:spTree>
    <p:extLst>
      <p:ext uri="{BB962C8B-B14F-4D97-AF65-F5344CB8AC3E}">
        <p14:creationId xmlns:p14="http://schemas.microsoft.com/office/powerpoint/2010/main" val="14671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9E5C-41C3-774B-9123-5913B1D4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97683-9E3F-EC4A-BF72-F9E68A64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492" y="477337"/>
            <a:ext cx="8103142" cy="21134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A36C03-555B-8341-8645-049D93D60B07}"/>
              </a:ext>
            </a:extLst>
          </p:cNvPr>
          <p:cNvSpPr txBox="1"/>
          <p:nvPr/>
        </p:nvSpPr>
        <p:spPr>
          <a:xfrm>
            <a:off x="9067739" y="80598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GPP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90E868-1393-4249-9D7D-DB228A28A2E2}"/>
              </a:ext>
            </a:extLst>
          </p:cNvPr>
          <p:cNvSpPr txBox="1"/>
          <p:nvPr/>
        </p:nvSpPr>
        <p:spPr>
          <a:xfrm>
            <a:off x="10714892" y="805989"/>
            <a:ext cx="1477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731ABE-1C3D-FC44-9E9A-525FEEB0F2F0}"/>
              </a:ext>
            </a:extLst>
          </p:cNvPr>
          <p:cNvCxnSpPr/>
          <p:nvPr/>
        </p:nvCxnSpPr>
        <p:spPr>
          <a:xfrm>
            <a:off x="9378462" y="1123837"/>
            <a:ext cx="293076" cy="517394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F587D1-F6FF-6845-A314-2893770287E0}"/>
              </a:ext>
            </a:extLst>
          </p:cNvPr>
          <p:cNvCxnSpPr/>
          <p:nvPr/>
        </p:nvCxnSpPr>
        <p:spPr>
          <a:xfrm flipH="1">
            <a:off x="10672492" y="1116706"/>
            <a:ext cx="212446" cy="53624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557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79E5C-41C3-774B-9123-5913B1D47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Scipy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97683-9E3F-EC4A-BF72-F9E68A64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0492" y="477337"/>
            <a:ext cx="8103142" cy="211346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8DCE2-100E-864F-9619-BB73D162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87" y="2634651"/>
            <a:ext cx="5589282" cy="423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4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848B-3569-B943-BA0F-157FE173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E2B4B7-EF43-E44B-9CDA-1D81BA452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9445" y="891844"/>
            <a:ext cx="8005154" cy="4833176"/>
          </a:xfrm>
        </p:spPr>
      </p:pic>
    </p:spTree>
    <p:extLst>
      <p:ext uri="{BB962C8B-B14F-4D97-AF65-F5344CB8AC3E}">
        <p14:creationId xmlns:p14="http://schemas.microsoft.com/office/powerpoint/2010/main" val="385481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848B-3569-B943-BA0F-157FE173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64CA71-85BA-6247-9B64-1FE83A9F3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1876" y="1084328"/>
            <a:ext cx="8601097" cy="4689343"/>
          </a:xfrm>
        </p:spPr>
      </p:pic>
    </p:spTree>
    <p:extLst>
      <p:ext uri="{BB962C8B-B14F-4D97-AF65-F5344CB8AC3E}">
        <p14:creationId xmlns:p14="http://schemas.microsoft.com/office/powerpoint/2010/main" val="1976280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848B-3569-B943-BA0F-157FE173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ACC0098-2B46-364F-B8A2-D2CF7539B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7383" y="1218348"/>
            <a:ext cx="8055679" cy="4421304"/>
          </a:xfrm>
        </p:spPr>
      </p:pic>
    </p:spTree>
    <p:extLst>
      <p:ext uri="{BB962C8B-B14F-4D97-AF65-F5344CB8AC3E}">
        <p14:creationId xmlns:p14="http://schemas.microsoft.com/office/powerpoint/2010/main" val="231161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848B-3569-B943-BA0F-157FE173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9C28F-85D4-044C-BC61-07AAEAB83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81975" y="908422"/>
            <a:ext cx="5994651" cy="4816598"/>
          </a:xfrm>
        </p:spPr>
      </p:pic>
    </p:spTree>
    <p:extLst>
      <p:ext uri="{BB962C8B-B14F-4D97-AF65-F5344CB8AC3E}">
        <p14:creationId xmlns:p14="http://schemas.microsoft.com/office/powerpoint/2010/main" val="343120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848B-3569-B943-BA0F-157FE173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 with </a:t>
            </a:r>
            <a:r>
              <a:rPr lang="en-US" dirty="0" err="1"/>
              <a:t>Statsmodels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2DDA92-ADC2-CE47-A2AD-A4575686A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18317" y="863600"/>
            <a:ext cx="6616041" cy="5121275"/>
          </a:xfrm>
        </p:spPr>
      </p:pic>
    </p:spTree>
    <p:extLst>
      <p:ext uri="{BB962C8B-B14F-4D97-AF65-F5344CB8AC3E}">
        <p14:creationId xmlns:p14="http://schemas.microsoft.com/office/powerpoint/2010/main" val="813951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C45FCA-DC5F-8B4E-9149-0A217E3F2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7015" y="955301"/>
            <a:ext cx="7315200" cy="4938253"/>
          </a:xfrm>
        </p:spPr>
      </p:pic>
    </p:spTree>
    <p:extLst>
      <p:ext uri="{BB962C8B-B14F-4D97-AF65-F5344CB8AC3E}">
        <p14:creationId xmlns:p14="http://schemas.microsoft.com/office/powerpoint/2010/main" val="2746087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278674-8F4E-4D48-9A25-37E5D08A6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087252"/>
            <a:ext cx="7315200" cy="4673971"/>
          </a:xfrm>
        </p:spPr>
      </p:pic>
    </p:spTree>
    <p:extLst>
      <p:ext uri="{BB962C8B-B14F-4D97-AF65-F5344CB8AC3E}">
        <p14:creationId xmlns:p14="http://schemas.microsoft.com/office/powerpoint/2010/main" val="171736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2DDED5-98DC-AC43-B485-78E527B76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692" y="895237"/>
            <a:ext cx="7315200" cy="5058382"/>
          </a:xfrm>
        </p:spPr>
      </p:pic>
    </p:spTree>
    <p:extLst>
      <p:ext uri="{BB962C8B-B14F-4D97-AF65-F5344CB8AC3E}">
        <p14:creationId xmlns:p14="http://schemas.microsoft.com/office/powerpoint/2010/main" val="90501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B925A-658C-3E40-934D-97E00EA76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Statistical,  scientific computing and machine learning libraries in Python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06B74-5330-2C4D-A6DB-1A58068B3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main modules for any kind of statistical analysis in python:</a:t>
            </a:r>
          </a:p>
          <a:p>
            <a:r>
              <a:rPr lang="en-US" dirty="0"/>
              <a:t>1. </a:t>
            </a:r>
            <a:r>
              <a:rPr lang="en-US" dirty="0" err="1"/>
              <a:t>Scipy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https://www.scipy.org/about.html</a:t>
            </a:r>
            <a:r>
              <a:rPr lang="en-US" dirty="0"/>
              <a:t>; </a:t>
            </a:r>
            <a:r>
              <a:rPr lang="en-US" dirty="0">
                <a:hlinkClick r:id="rId3"/>
              </a:rPr>
              <a:t>https://docs.scipy.org/doc/scipy/reference/py-modindex.html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Scipy</a:t>
            </a:r>
            <a:r>
              <a:rPr lang="en-US" dirty="0"/>
              <a:t> Stats: </a:t>
            </a:r>
            <a:r>
              <a:rPr lang="en-US" dirty="0">
                <a:hlinkClick r:id="rId4"/>
              </a:rPr>
              <a:t>https://docs.scipy.org/doc/scipy/reference/tutorial/stats.html#</a:t>
            </a:r>
            <a:r>
              <a:rPr lang="en-US" dirty="0"/>
              <a:t>; </a:t>
            </a:r>
            <a:r>
              <a:rPr lang="en-US" dirty="0">
                <a:hlinkClick r:id="rId5"/>
              </a:rPr>
              <a:t>https://docs.scipy.org/doc/scipy/reference/stats.html#module-scipy.stats</a:t>
            </a:r>
            <a:r>
              <a:rPr lang="en-US" dirty="0"/>
              <a:t> </a:t>
            </a:r>
          </a:p>
          <a:p>
            <a:r>
              <a:rPr lang="en-US" dirty="0"/>
              <a:t>2. </a:t>
            </a:r>
            <a:r>
              <a:rPr lang="en-US" dirty="0" err="1"/>
              <a:t>StatsModels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https://www.statsmodels.org/stable/index.html</a:t>
            </a:r>
            <a:r>
              <a:rPr lang="en-US" dirty="0"/>
              <a:t> </a:t>
            </a:r>
          </a:p>
          <a:p>
            <a:r>
              <a:rPr lang="en-US" dirty="0"/>
              <a:t>3. </a:t>
            </a:r>
            <a:r>
              <a:rPr lang="en-US" dirty="0" err="1"/>
              <a:t>scikit</a:t>
            </a:r>
            <a:r>
              <a:rPr lang="en-US" dirty="0"/>
              <a:t>-learn: </a:t>
            </a:r>
            <a:r>
              <a:rPr lang="en-US" dirty="0">
                <a:hlinkClick r:id="rId7"/>
              </a:rPr>
              <a:t>https://scikit-learn.org/stable/index.html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665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BA31D8-7A7D-4D47-B04D-E748E87BD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6850" y="863790"/>
            <a:ext cx="7083099" cy="5121275"/>
          </a:xfrm>
        </p:spPr>
      </p:pic>
    </p:spTree>
    <p:extLst>
      <p:ext uri="{BB962C8B-B14F-4D97-AF65-F5344CB8AC3E}">
        <p14:creationId xmlns:p14="http://schemas.microsoft.com/office/powerpoint/2010/main" val="177988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A362F9-4CC0-064F-9B9B-0F1A923CE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3296" y="1550498"/>
            <a:ext cx="7197288" cy="3959347"/>
          </a:xfrm>
        </p:spPr>
      </p:pic>
    </p:spTree>
    <p:extLst>
      <p:ext uri="{BB962C8B-B14F-4D97-AF65-F5344CB8AC3E}">
        <p14:creationId xmlns:p14="http://schemas.microsoft.com/office/powerpoint/2010/main" val="271221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6251-EDCC-B445-AA1A-B45B49AD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Scikit</a:t>
            </a:r>
            <a:r>
              <a:rPr lang="en-US" dirty="0"/>
              <a:t>-learn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A9CCAD-815D-EB4C-BAAB-C70C508D09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715054"/>
            <a:ext cx="7315200" cy="1418367"/>
          </a:xfrm>
        </p:spPr>
      </p:pic>
    </p:spTree>
    <p:extLst>
      <p:ext uri="{BB962C8B-B14F-4D97-AF65-F5344CB8AC3E}">
        <p14:creationId xmlns:p14="http://schemas.microsoft.com/office/powerpoint/2010/main" val="780811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0392-4FD0-6343-AA0D-C7AF2DE3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2105A-5891-024E-973C-BB2215290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DataCamp</a:t>
            </a:r>
            <a:r>
              <a:rPr lang="en-US" dirty="0"/>
              <a:t> Module “Introduction to Linear Modeling in Python”:</a:t>
            </a:r>
          </a:p>
          <a:p>
            <a:pPr lvl="1"/>
            <a:r>
              <a:rPr lang="en-US" dirty="0">
                <a:hlinkClick r:id="rId2"/>
              </a:rPr>
              <a:t>https://www.datacamp.com/courses/introduction-to-linear-modeling-in-python</a:t>
            </a:r>
            <a:endParaRPr lang="en-US" dirty="0"/>
          </a:p>
          <a:p>
            <a:r>
              <a:rPr lang="en-US" dirty="0"/>
              <a:t>Two other chapters that could be useful: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chapter of Supervised Learning with </a:t>
            </a:r>
            <a:r>
              <a:rPr lang="en-US" dirty="0" err="1"/>
              <a:t>scikit</a:t>
            </a:r>
            <a:r>
              <a:rPr lang="en-US" dirty="0"/>
              <a:t>-learn: Regression: </a:t>
            </a:r>
            <a:r>
              <a:rPr lang="en-US" dirty="0">
                <a:hlinkClick r:id="rId3"/>
              </a:rPr>
              <a:t>https://www.datacamp.com/courses/supervised-learning-with-scikit-learn</a:t>
            </a:r>
            <a:endParaRPr lang="en-US" dirty="0"/>
          </a:p>
          <a:p>
            <a:pPr lvl="1"/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chapter of Exploratory Data Analysis in Python: Multivariate Thinking: </a:t>
            </a:r>
            <a:r>
              <a:rPr lang="en-US" dirty="0">
                <a:hlinkClick r:id="rId4"/>
              </a:rPr>
              <a:t>https://www.datacamp.com/courses/exploratory-data-analysis-in-python</a:t>
            </a:r>
            <a:r>
              <a:rPr lang="en-US" dirty="0"/>
              <a:t> (at least first few sections)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2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0705-26FF-264C-BF6D-1F6E6111A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we’ll focus on 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56A04-82B2-2940-8975-86444F239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241" y="314690"/>
            <a:ext cx="5067300" cy="3429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BF852-4A6E-C34E-B4AB-DF8F3CE1BE02}"/>
              </a:ext>
            </a:extLst>
          </p:cNvPr>
          <p:cNvSpPr txBox="1"/>
          <p:nvPr/>
        </p:nvSpPr>
        <p:spPr>
          <a:xfrm>
            <a:off x="4067907" y="3997570"/>
            <a:ext cx="73269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64B8CF"/>
                </a:solidFill>
              </a:rPr>
              <a:t>AIM: Fit a linear relationship to the data of the form:</a:t>
            </a:r>
          </a:p>
          <a:p>
            <a:pPr algn="ctr"/>
            <a:r>
              <a:rPr lang="en-US" sz="2400" b="1" dirty="0">
                <a:solidFill>
                  <a:srgbClr val="64B8CF"/>
                </a:solidFill>
              </a:rPr>
              <a:t>y = mx + c</a:t>
            </a:r>
          </a:p>
          <a:p>
            <a:r>
              <a:rPr lang="en-US" sz="2000" dirty="0">
                <a:solidFill>
                  <a:srgbClr val="64B8CF"/>
                </a:solidFill>
              </a:rPr>
              <a:t>m = slope</a:t>
            </a:r>
          </a:p>
          <a:p>
            <a:r>
              <a:rPr lang="en-US" sz="2000" dirty="0">
                <a:solidFill>
                  <a:srgbClr val="64B8CF"/>
                </a:solidFill>
              </a:rPr>
              <a:t>c = intercept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rgbClr val="64B8CF"/>
                </a:solidFill>
                <a:sym typeface="Wingdings" pitchFamily="2" charset="2"/>
              </a:rPr>
              <a:t>Can estimate residual errors, correlation (R) and R</a:t>
            </a:r>
            <a:r>
              <a:rPr lang="en-US" sz="2000" baseline="30000" dirty="0">
                <a:solidFill>
                  <a:srgbClr val="64B8CF"/>
                </a:solidFill>
                <a:sym typeface="Wingdings" pitchFamily="2" charset="2"/>
              </a:rPr>
              <a:t>2</a:t>
            </a:r>
            <a:r>
              <a:rPr lang="en-US" sz="2000" dirty="0">
                <a:solidFill>
                  <a:srgbClr val="64B8CF"/>
                </a:solidFill>
                <a:sym typeface="Wingdings" pitchFamily="2" charset="2"/>
              </a:rPr>
              <a:t>, which is how much of the variance in the data is explained  </a:t>
            </a:r>
          </a:p>
          <a:p>
            <a:pPr marL="342900" indent="-342900">
              <a:buFont typeface="Wingdings" pitchFamily="2" charset="2"/>
              <a:buChar char="à"/>
            </a:pPr>
            <a:r>
              <a:rPr lang="en-US" sz="2000" dirty="0">
                <a:solidFill>
                  <a:srgbClr val="64B8CF"/>
                </a:solidFill>
                <a:sym typeface="Wingdings" pitchFamily="2" charset="2"/>
              </a:rPr>
              <a:t>Can also calculate significance using various test statistics such as t-test, f-tests and associated p-values.</a:t>
            </a:r>
            <a:endParaRPr lang="en-US" sz="2000" dirty="0">
              <a:solidFill>
                <a:srgbClr val="64B8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0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E608-1DF8-3A45-B345-F0402408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Data: flux tower Meteorological and Flux data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433F6-0AD6-D247-9551-F4E17F081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2215" y="1180682"/>
            <a:ext cx="8171558" cy="4242435"/>
          </a:xfrm>
        </p:spPr>
      </p:pic>
    </p:spTree>
    <p:extLst>
      <p:ext uri="{BB962C8B-B14F-4D97-AF65-F5344CB8AC3E}">
        <p14:creationId xmlns:p14="http://schemas.microsoft.com/office/powerpoint/2010/main" val="1359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78F5-7314-4D47-97A6-B5E8BF9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Seaborn (only for visualization)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FCB810-F80C-EB43-8573-4275C5673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317" y="531446"/>
            <a:ext cx="7043283" cy="579510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3C5B5-2963-2248-9586-1D675F7BBD3B}"/>
              </a:ext>
            </a:extLst>
          </p:cNvPr>
          <p:cNvSpPr txBox="1"/>
          <p:nvPr/>
        </p:nvSpPr>
        <p:spPr>
          <a:xfrm>
            <a:off x="4138247" y="6326553"/>
            <a:ext cx="785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https://seaborn.pydata.org/tutorial/regression.html#regression-tutorial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58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78F5-7314-4D47-97A6-B5E8BF9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Seaborn (only for visualization)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C523D96-7346-AF46-8AAF-0B1B2B7AC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98444"/>
            <a:ext cx="7315200" cy="4851587"/>
          </a:xfrm>
        </p:spPr>
      </p:pic>
    </p:spTree>
    <p:extLst>
      <p:ext uri="{BB962C8B-B14F-4D97-AF65-F5344CB8AC3E}">
        <p14:creationId xmlns:p14="http://schemas.microsoft.com/office/powerpoint/2010/main" val="1729577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78F5-7314-4D47-97A6-B5E8BF9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Seaborn (only for visualization)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BD12B-54D3-064C-A0DD-E852307EC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6538" y="909637"/>
            <a:ext cx="6959600" cy="5029200"/>
          </a:xfrm>
        </p:spPr>
      </p:pic>
    </p:spTree>
    <p:extLst>
      <p:ext uri="{BB962C8B-B14F-4D97-AF65-F5344CB8AC3E}">
        <p14:creationId xmlns:p14="http://schemas.microsoft.com/office/powerpoint/2010/main" val="200402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78F5-7314-4D47-97A6-B5E8BF9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Seaborn (only for visualization)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715FB9-F8E1-3944-8E55-F24529426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573" y="863600"/>
            <a:ext cx="6433529" cy="51212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252358-1E9F-9046-AC01-BA36B89EA892}"/>
              </a:ext>
            </a:extLst>
          </p:cNvPr>
          <p:cNvSpPr txBox="1"/>
          <p:nvPr/>
        </p:nvSpPr>
        <p:spPr>
          <a:xfrm>
            <a:off x="4736123" y="6211669"/>
            <a:ext cx="620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4B8CF"/>
                </a:solidFill>
              </a:rPr>
              <a:t>GPP and ET have more of a linear relationship – though it’s not perfect. We will use this for demonstration purposes today.</a:t>
            </a:r>
          </a:p>
        </p:txBody>
      </p:sp>
    </p:spTree>
    <p:extLst>
      <p:ext uri="{BB962C8B-B14F-4D97-AF65-F5344CB8AC3E}">
        <p14:creationId xmlns:p14="http://schemas.microsoft.com/office/powerpoint/2010/main" val="291681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7EE92-187B-5F4D-8A85-34B1A2CF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with </a:t>
            </a:r>
            <a:r>
              <a:rPr lang="en-US" dirty="0" err="1"/>
              <a:t>Scipy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9F8F9-CD07-6F49-B956-B7CBA416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437" y="231061"/>
            <a:ext cx="7315200" cy="80056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https://docs.scipy.org/doc/scipy/reference/generated/scipy.stats.linregress.html#scipy.stats.linregress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5DE17-8117-6942-9DD5-86AA3876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363" y="1123837"/>
            <a:ext cx="638608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80733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{5935DAB2-592F-9740-9257-184BDF08F741}tf10001124</Template>
  <TotalTime>38648</TotalTime>
  <Words>475</Words>
  <Application>Microsoft Macintosh PowerPoint</Application>
  <PresentationFormat>Widescreen</PresentationFormat>
  <Paragraphs>51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Corbel</vt:lpstr>
      <vt:lpstr>Wingdings</vt:lpstr>
      <vt:lpstr>Wingdings 2</vt:lpstr>
      <vt:lpstr>Frame</vt:lpstr>
      <vt:lpstr>GEOG-G489/589 Python Programming</vt:lpstr>
      <vt:lpstr>Statistical,  scientific computing and machine learning libraries in Python </vt:lpstr>
      <vt:lpstr>Today we’ll focus on linear regression</vt:lpstr>
      <vt:lpstr>Today’s Data: flux tower Meteorological and Flux data </vt:lpstr>
      <vt:lpstr>Linear regression with Seaborn (only for visualization)</vt:lpstr>
      <vt:lpstr>Linear regression with Seaborn (only for visualization)</vt:lpstr>
      <vt:lpstr>Linear regression with Seaborn (only for visualization)</vt:lpstr>
      <vt:lpstr>Linear regression with Seaborn (only for visualization) </vt:lpstr>
      <vt:lpstr>Linear regression with Scipy</vt:lpstr>
      <vt:lpstr>Linear Regression with Scipy</vt:lpstr>
      <vt:lpstr>Linear Regression with Scipy</vt:lpstr>
      <vt:lpstr>Linear regression with Statsmodels</vt:lpstr>
      <vt:lpstr>Linear regression with Statsmodels</vt:lpstr>
      <vt:lpstr>Linear regression with Statsmodels</vt:lpstr>
      <vt:lpstr>Linear regression with Statsmodels</vt:lpstr>
      <vt:lpstr>Multivariate linear regression with Statsmodels</vt:lpstr>
      <vt:lpstr>Linear Regression with Scikit-learn</vt:lpstr>
      <vt:lpstr>Linear Regression with Scikit-learn</vt:lpstr>
      <vt:lpstr>Linear Regression with Scikit-learn</vt:lpstr>
      <vt:lpstr>Linear Regression with Scikit-learn</vt:lpstr>
      <vt:lpstr>Linear Regression with Scikit-learn</vt:lpstr>
      <vt:lpstr>Linear Regression with Scikit-learn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GEOG-G440/540 Python Programming</dc:title>
  <dc:creator>Microsoft Office User</dc:creator>
  <cp:lastModifiedBy>Microsoft Office User</cp:lastModifiedBy>
  <cp:revision>156</cp:revision>
  <dcterms:created xsi:type="dcterms:W3CDTF">2019-01-03T23:31:12Z</dcterms:created>
  <dcterms:modified xsi:type="dcterms:W3CDTF">2019-10-21T15:35:19Z</dcterms:modified>
</cp:coreProperties>
</file>